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79" r:id="rId3"/>
    <p:sldId id="257" r:id="rId4"/>
    <p:sldId id="259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81" r:id="rId13"/>
    <p:sldId id="282" r:id="rId14"/>
    <p:sldId id="266" r:id="rId15"/>
    <p:sldId id="267" r:id="rId16"/>
    <p:sldId id="268" r:id="rId17"/>
    <p:sldId id="269" r:id="rId18"/>
    <p:sldId id="270" r:id="rId19"/>
    <p:sldId id="271" r:id="rId20"/>
    <p:sldId id="284" r:id="rId21"/>
    <p:sldId id="283" r:id="rId22"/>
    <p:sldId id="272" r:id="rId23"/>
    <p:sldId id="273" r:id="rId24"/>
    <p:sldId id="274" r:id="rId25"/>
    <p:sldId id="275" r:id="rId26"/>
    <p:sldId id="285" r:id="rId27"/>
    <p:sldId id="276" r:id="rId28"/>
    <p:sldId id="277" r:id="rId29"/>
    <p:sldId id="280" r:id="rId30"/>
  </p:sldIdLst>
  <p:sldSz cx="9144000" cy="5143500" type="screen16x9"/>
  <p:notesSz cx="6858000" cy="9144000"/>
  <p:embeddedFontLst>
    <p:embeddedFont>
      <p:font typeface="Pacifico" pitchFamily="2" charset="77"/>
      <p:regular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25"/>
    <p:restoredTop sz="69663"/>
  </p:normalViewPr>
  <p:slideViewPr>
    <p:cSldViewPr snapToGrid="0">
      <p:cViewPr varScale="1">
        <p:scale>
          <a:sx n="112" d="100"/>
          <a:sy n="112" d="100"/>
        </p:scale>
        <p:origin x="1576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4f0b573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4f0b573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 of brightness: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Cary Grant in Alfred Hitchcock’s </a:t>
            </a:r>
            <a:r>
              <a:rPr lang="en" i="1" dirty="0"/>
              <a:t>Suspicion</a:t>
            </a:r>
            <a:r>
              <a:rPr lang="en" dirty="0"/>
              <a:t> (1941)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Where does your eye go in this movie still?   Why?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9695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Color and color intensity help keep visual elements in the foreground or move them to the background.</a:t>
            </a:r>
          </a:p>
        </p:txBody>
      </p:sp>
    </p:spTree>
    <p:extLst>
      <p:ext uri="{BB962C8B-B14F-4D97-AF65-F5344CB8AC3E}">
        <p14:creationId xmlns:p14="http://schemas.microsoft.com/office/powerpoint/2010/main" val="4052142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4c49290d1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4c49290d1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>
                <a:solidFill>
                  <a:srgbClr val="333333"/>
                </a:solidFill>
                <a:highlight>
                  <a:srgbClr val="FFFFFF"/>
                </a:highlight>
              </a:rPr>
              <a:t>Also, using a continuum of saturations for a single color allows us to add variety to a presentation without overwhelming our eyes with too many colors.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these examples, brightness is coupled with geometric area to convey information about the relative strength/size/importance of each data element. Visualization software has color-blind palettes. I use these frequently. 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4c49290d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4c49290d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helps as pick details out of a crowd.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4c49290d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4c49290d1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eyes are drawn to the color.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see this technique used in crowd scenes in movies and TV shows.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4c49290d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4c49290d1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 much color is as bad as none at all.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Remember: colors are accents. Also, black is an accent color in visualizations.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4c49290d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4c49290d1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another visual explaining the difference between hue, saturation and brightness.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4f0b573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64f0b573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Color blindness </a:t>
            </a:r>
            <a:r>
              <a:rPr lang="en" sz="1200" dirty="0">
                <a:solidFill>
                  <a:srgbClr val="222222"/>
                </a:solidFill>
                <a:highlight>
                  <a:srgbClr val="FFFFFF"/>
                </a:highlight>
              </a:rPr>
              <a:t>affects approximately 1 in 12 (8%) in men of all races, and much higher among white men. About 1 in 200 women in the world are color blind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222222"/>
                </a:solidFill>
                <a:highlight>
                  <a:srgbClr val="FFFFFF"/>
                </a:highlight>
              </a:rPr>
              <a:t>There are 3 types (only 2 are shown), with red-green being the most common. Be aware of this when combining colors.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222222"/>
                </a:solidFill>
                <a:highlight>
                  <a:srgbClr val="FFFFFF"/>
                </a:highlight>
              </a:rPr>
              <a:t>Visualization software packages have color blind palettes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222222"/>
                </a:solidFill>
                <a:highlight>
                  <a:srgbClr val="FFFFFF"/>
                </a:highlight>
              </a:rPr>
              <a:t>You can use red and green in visualization, just not together.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Beware of stoplight colors, not just because of color blindness, but also the psychological effect if you are writing a report (red is BAD!, green in GOOD)</a:t>
            </a:r>
          </a:p>
        </p:txBody>
      </p:sp>
    </p:spTree>
    <p:extLst>
      <p:ext uri="{BB962C8B-B14F-4D97-AF65-F5344CB8AC3E}">
        <p14:creationId xmlns:p14="http://schemas.microsoft.com/office/powerpoint/2010/main" val="1880445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4c49290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4c49290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Definition: Visual property which is processed in spatial memory without our conscious action. </a:t>
            </a:r>
            <a:endParaRPr sz="1200">
              <a:solidFill>
                <a:srgbClr val="404040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Think: immediate, instinctive, automatic</a:t>
            </a:r>
            <a:endParaRPr sz="1200">
              <a:solidFill>
                <a:srgbClr val="404040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Or, what your eye is drawn to</a:t>
            </a:r>
            <a:endParaRPr sz="1200">
              <a:solidFill>
                <a:srgbClr val="404040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rgbClr val="404040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And, FAST!</a:t>
            </a:r>
            <a:endParaRPr sz="1200">
              <a:solidFill>
                <a:srgbClr val="404040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404040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4c49290d1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4c49290d1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4f0b573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4f0b573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Keep in mind brand colors that may need to be used. Be careful if they mix reds and greens. 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4c49290d1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4c49290d1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4c49290d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4c49290d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4c49290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64c49290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4c49290d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4c49290d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4c49290d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64c49290d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are the 4 </a:t>
            </a:r>
            <a:r>
              <a:rPr lang="en" dirty="0" err="1"/>
              <a:t>properities</a:t>
            </a:r>
            <a:r>
              <a:rPr lang="en" dirty="0"/>
              <a:t> of </a:t>
            </a:r>
            <a:r>
              <a:rPr lang="en" dirty="0" err="1"/>
              <a:t>preattentive</a:t>
            </a:r>
            <a:r>
              <a:rPr lang="en" dirty="0"/>
              <a:t> attributes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Color is not just the color (red in this case). It also includes brightness and saturation.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Form includes size and shape. It also includes contrast with other shapes. For text, it in</a:t>
            </a:r>
            <a:r>
              <a:rPr lang="en-US" dirty="0"/>
              <a:t>cl</a:t>
            </a:r>
            <a:r>
              <a:rPr lang="en" dirty="0" err="1"/>
              <a:t>udes</a:t>
            </a:r>
            <a:r>
              <a:rPr lang="en" dirty="0"/>
              <a:t> font, italics, bold, underline,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Movement relies on our reptilian brains to track watch moving objects, in</a:t>
            </a:r>
            <a:r>
              <a:rPr lang="en-US" dirty="0"/>
              <a:t>cl</a:t>
            </a:r>
            <a:r>
              <a:rPr lang="en" dirty="0" err="1"/>
              <a:t>uding</a:t>
            </a:r>
            <a:r>
              <a:rPr lang="en" dirty="0"/>
              <a:t> shiny things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Spatial positioning is where an object is located in relation to other objects. Think of cluster analysis. Think of foreground and background.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64c49290d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64c49290d1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brain does some things faster than others. How long do you think it takes for your brain to respond to preattentive attributes?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Half  a second. Time enough to react without thinking.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Split-second decisions are real.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4c49290d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64c49290d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is comprised of 3 elements.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4c49290d1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4c49290d1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Let’s explore what we mean by these 3 concepts.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Hue is a measure of the color that we give a name to such as “Red” or “Violet”. </a:t>
            </a:r>
            <a:endParaRPr sz="1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Saturation and lightness/brightness are a measure of color intensity.</a:t>
            </a:r>
            <a:endParaRPr sz="1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Hues and intensities help us separate visual elements from their surroundings. </a:t>
            </a:r>
            <a:endParaRPr sz="1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6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This saves the user from having to perform a visual search through data.</a:t>
            </a:r>
            <a:endParaRPr sz="1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6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Here are some examples</a:t>
            </a:r>
            <a:endParaRPr sz="1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4c49290d1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4c49290d1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Hue is the easiest color concept to understand.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 of how hue changes during the ripening process.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number represents your ideal eating banana? Making banana bread?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can you use hue to convey information?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4c49290d1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4c49290d1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</a:rPr>
              <a:t>Example: re-dying your jeans.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</a:rPr>
              <a:t>Color saturation is the intensity of a hue. It is the amount of grey in a color. 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</a:rPr>
              <a:t>Maximum saturation is pure color.  Minimum is washed out, faded, pastel, etc.  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4c49290d1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4c49290d1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</a:rPr>
              <a:t>Brightness</a:t>
            </a:r>
            <a:r>
              <a:rPr lang="en" sz="1400">
                <a:solidFill>
                  <a:schemeClr val="dk1"/>
                </a:solidFill>
              </a:rPr>
              <a:t> is the relative lightness or darkness of a particular color, from black (no brightness) to white (full brightness).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Brightness is also called </a:t>
            </a:r>
            <a:r>
              <a:rPr lang="en" sz="1400" b="1">
                <a:solidFill>
                  <a:schemeClr val="dk1"/>
                </a:solidFill>
              </a:rPr>
              <a:t>Lightness</a:t>
            </a:r>
            <a:r>
              <a:rPr lang="en" sz="1400">
                <a:solidFill>
                  <a:schemeClr val="dk1"/>
                </a:solidFill>
              </a:rPr>
              <a:t> in some contexts.   </a:t>
            </a:r>
            <a:r>
              <a:rPr lang="en" sz="1400">
                <a:solidFill>
                  <a:srgbClr val="333333"/>
                </a:solidFill>
                <a:highlight>
                  <a:srgbClr val="FFFFFF"/>
                </a:highlight>
              </a:rPr>
              <a:t>In Tableau, saturation is called Opacity and is measure as a percent. </a:t>
            </a:r>
            <a:endParaRPr sz="14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highlight>
                  <a:srgbClr val="FFFFFF"/>
                </a:highlight>
              </a:rPr>
              <a:t>The difference between saturation and brightness is very important in photography and image processing applications. It is less important in creating visualizations using charts and graphs.</a:t>
            </a:r>
            <a:endParaRPr sz="14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highlight>
                  <a:srgbClr val="FFFFFF"/>
                </a:highlight>
              </a:rPr>
              <a:t>The takeaway: if you want turn a blue sky grey, lessen the saturation. If you want to make a dark blue sky a lighter shade of blue, increase the brightness. </a:t>
            </a:r>
            <a:endParaRPr sz="14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Conveying information visually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Sean Oslin</a:t>
            </a:r>
            <a:endParaRPr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DRAFT 3 10/26/19</a:t>
            </a:r>
            <a:endParaRPr sz="1800" dirty="0"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1575" y="373350"/>
            <a:ext cx="5511200" cy="24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Brightness: it’s black &amp; white</a:t>
            </a:r>
            <a:endParaRPr/>
          </a:p>
        </p:txBody>
      </p:sp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850" y="1573525"/>
            <a:ext cx="5338475" cy="289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9147-FADB-DD4E-AAC1-7BED1EFA6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color saturation and brightness matter?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5712F8-901F-3945-9B66-A78BCA21AE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333333"/>
                </a:solidFill>
                <a:highlight>
                  <a:srgbClr val="FFFFFF"/>
                </a:highlight>
              </a:rPr>
              <a:t>We are drawn to pure, intense colors</a:t>
            </a:r>
          </a:p>
          <a:p>
            <a:pPr lvl="1"/>
            <a:r>
              <a:rPr lang="en-US" dirty="0">
                <a:solidFill>
                  <a:srgbClr val="333333"/>
                </a:solidFill>
                <a:highlight>
                  <a:srgbClr val="FFFFFF"/>
                </a:highlight>
              </a:rPr>
              <a:t>Important points should be in intense colors – where you want people to look</a:t>
            </a:r>
          </a:p>
          <a:p>
            <a:pPr lvl="1"/>
            <a:r>
              <a:rPr lang="en-US" dirty="0">
                <a:solidFill>
                  <a:srgbClr val="333333"/>
                </a:solidFill>
                <a:highlight>
                  <a:srgbClr val="FFFFFF"/>
                </a:highlight>
              </a:rPr>
              <a:t>Supporting elements, including grid lines, axes, etc. should be less intense</a:t>
            </a:r>
          </a:p>
          <a:p>
            <a:pPr marL="596900" lvl="1" indent="0">
              <a:buNone/>
            </a:pPr>
            <a:endParaRPr lang="en-US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r>
              <a:rPr lang="en-US" dirty="0">
                <a:solidFill>
                  <a:srgbClr val="333333"/>
                </a:solidFill>
                <a:highlight>
                  <a:srgbClr val="FFFFFF"/>
                </a:highlight>
              </a:rPr>
              <a:t>Creates a 3D effect</a:t>
            </a:r>
          </a:p>
          <a:p>
            <a:pPr lvl="1"/>
            <a:r>
              <a:rPr lang="en-US" dirty="0">
                <a:solidFill>
                  <a:srgbClr val="333333"/>
                </a:solidFill>
                <a:highlight>
                  <a:srgbClr val="FFFFFF"/>
                </a:highlight>
              </a:rPr>
              <a:t>‘He faded into the background.’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852043-8449-4A49-A847-18B3939CD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030" y="3180918"/>
            <a:ext cx="2877270" cy="172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071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121B1C-F496-4745-A5AF-0EDBECB63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730" y="114300"/>
            <a:ext cx="4162539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685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Using intensity to convey information – 2 colors</a:t>
            </a:r>
            <a:endParaRPr dirty="0"/>
          </a:p>
        </p:txBody>
      </p:sp>
      <p:pic>
        <p:nvPicPr>
          <p:cNvPr id="114" name="Google Shape;1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2924175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7750" y="3086350"/>
            <a:ext cx="5762624" cy="192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9s?</a:t>
            </a:r>
            <a:endParaRPr/>
          </a:p>
        </p:txBody>
      </p:sp>
      <p:pic>
        <p:nvPicPr>
          <p:cNvPr id="121" name="Google Shape;1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9100" y="1125300"/>
            <a:ext cx="376639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Easier?</a:t>
            </a:r>
            <a:endParaRPr/>
          </a:p>
        </p:txBody>
      </p:sp>
      <p:pic>
        <p:nvPicPr>
          <p:cNvPr id="127" name="Google Shape;1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2275" y="1181325"/>
            <a:ext cx="3779443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about now?</a:t>
            </a:r>
            <a:endParaRPr/>
          </a:p>
        </p:txBody>
      </p:sp>
      <p:pic>
        <p:nvPicPr>
          <p:cNvPr id="133" name="Google Shape;1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5125" y="1158925"/>
            <a:ext cx="387696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Hue, saturation, brightness (lightness)</a:t>
            </a:r>
            <a:endParaRPr/>
          </a:p>
        </p:txBody>
      </p:sp>
      <p:pic>
        <p:nvPicPr>
          <p:cNvPr id="139" name="Google Shape;1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350" y="1114100"/>
            <a:ext cx="5156774" cy="38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/>
        </p:nvSpPr>
        <p:spPr>
          <a:xfrm>
            <a:off x="0" y="3279220"/>
            <a:ext cx="9144000" cy="127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Color blindness</a:t>
            </a:r>
            <a:endParaRPr sz="7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49F80-35F5-B749-ACDA-A68CE5DB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we’ll discuss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3950B-C11A-974F-BFE4-6AD70D894A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Preattentive</a:t>
            </a:r>
            <a:r>
              <a:rPr lang="en-US" dirty="0"/>
              <a:t> attributes</a:t>
            </a:r>
          </a:p>
          <a:p>
            <a:r>
              <a:rPr lang="en-US" dirty="0"/>
              <a:t>Color</a:t>
            </a:r>
          </a:p>
          <a:p>
            <a:r>
              <a:rPr lang="en-US" dirty="0"/>
              <a:t>Good presentation practices with color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D2EF84-551B-4A4A-ADD3-E16EEBECD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742" y="3209743"/>
            <a:ext cx="2337707" cy="135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57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6F0CCF-93ED-664C-A2D8-9B8E26323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66675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35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D03F2-69CC-E945-B55F-0AE1FDA93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2145750" cy="3829795"/>
          </a:xfrm>
        </p:spPr>
        <p:txBody>
          <a:bodyPr/>
          <a:lstStyle/>
          <a:p>
            <a:r>
              <a:rPr lang="en-US" dirty="0"/>
              <a:t>Color-blind palette in Tableau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39FDC1-80A9-5C49-937D-2070FA94D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493" y="91440"/>
            <a:ext cx="4152007" cy="505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74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</a:t>
            </a:r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Colors are for emphasis/accent - use sparingly!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Contrast gives a sense of balance (red/blue, orange/purple)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Black is an accent color – use greys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Color code your visuals to the type of graph (e.g. bar charts are blue, line charts are red, </a:t>
            </a:r>
            <a:r>
              <a:rPr lang="en" dirty="0" err="1"/>
              <a:t>treemaps</a:t>
            </a:r>
            <a:r>
              <a:rPr lang="en" dirty="0"/>
              <a:t> are green)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Be aware of colorblindness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Be conservative, use (develop!) some color taste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and working with clients</a:t>
            </a:r>
            <a:endParaRPr/>
          </a:p>
        </p:txBody>
      </p:sp>
      <p:sp>
        <p:nvSpPr>
          <p:cNvPr id="156" name="Google Shape;15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When you create a draft of a data viz, only use grayscale colors.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Customers may be preoccupied with color choice and ignore what is being communicated.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Take color out of the mix to help focus their attention on the content. Add color once all decisions are made</a:t>
            </a: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</a:t>
            </a:r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body" idx="1"/>
          </p:nvPr>
        </p:nvSpPr>
        <p:spPr>
          <a:xfrm>
            <a:off x="311700" y="11748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04040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Form can be manipulated to either call attention to a member of the data set or to reduce our attention on it.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675" y="152400"/>
            <a:ext cx="4221743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/>
          <p:nvPr/>
        </p:nvSpPr>
        <p:spPr>
          <a:xfrm>
            <a:off x="5658975" y="1423150"/>
            <a:ext cx="3249600" cy="28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seems to be missing?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D91DD7-2367-4B44-996A-ADF79CA2E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08000"/>
            <a:ext cx="76200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743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500" y="1048875"/>
            <a:ext cx="5753100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3"/>
          <p:cNvSpPr txBox="1"/>
          <p:nvPr/>
        </p:nvSpPr>
        <p:spPr>
          <a:xfrm>
            <a:off x="6689900" y="1048875"/>
            <a:ext cx="2286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Proportions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3D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(also, too much color and no labels)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would be a better chart type?</a:t>
            </a:r>
            <a:endParaRPr/>
          </a:p>
        </p:txBody>
      </p:sp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No,   NO,   NO!!!!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4"/>
          <p:cNvPicPr preferRelativeResize="0"/>
          <p:nvPr/>
        </p:nvPicPr>
        <p:blipFill rotWithShape="1">
          <a:blip r:embed="rId3">
            <a:alphaModFix/>
          </a:blip>
          <a:srcRect t="16592"/>
          <a:stretch/>
        </p:blipFill>
        <p:spPr>
          <a:xfrm>
            <a:off x="127907" y="816429"/>
            <a:ext cx="7334250" cy="3297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66D138-B317-FD4C-91A4-7598D080D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330200"/>
            <a:ext cx="60706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701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preattentive attributes?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i="1"/>
              <a:t>Pre</a:t>
            </a:r>
            <a:r>
              <a:rPr lang="en" sz="2400"/>
              <a:t> - before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 b="1" i="1"/>
              <a:t>Attentive</a:t>
            </a:r>
            <a:r>
              <a:rPr lang="en" sz="2400"/>
              <a:t> - what you notice on a conscious level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 b="1" i="1"/>
              <a:t>Attributes</a:t>
            </a:r>
            <a:r>
              <a:rPr lang="en" sz="2400"/>
              <a:t> - characteristics</a:t>
            </a:r>
            <a:endParaRPr sz="2400"/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t="11934" b="11857"/>
          <a:stretch/>
        </p:blipFill>
        <p:spPr>
          <a:xfrm>
            <a:off x="6321525" y="3354075"/>
            <a:ext cx="2510776" cy="14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PAA properties</a:t>
            </a:r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255675" y="11636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0000"/>
                </a:solidFill>
              </a:rPr>
              <a:t>Color</a:t>
            </a:r>
            <a:endParaRPr sz="2400" b="1"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4000" b="1" i="1" dirty="0">
                <a:latin typeface="Pacifico"/>
                <a:ea typeface="Pacifico"/>
                <a:cs typeface="Pacifico"/>
                <a:sym typeface="Pacifico"/>
              </a:rPr>
              <a:t>Form</a:t>
            </a:r>
            <a:endParaRPr sz="4000" b="1" i="1" dirty="0">
              <a:latin typeface="Pacifico"/>
              <a:ea typeface="Pacifico"/>
              <a:cs typeface="Pacifico"/>
              <a:sym typeface="Pacific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 i="1" dirty="0"/>
              <a:t>Mo--v---</a:t>
            </a:r>
            <a:r>
              <a:rPr lang="en" sz="2400" i="1" dirty="0" err="1"/>
              <a:t>em</a:t>
            </a:r>
            <a:r>
              <a:rPr lang="en" sz="2400" i="1" dirty="0"/>
              <a:t>-----</a:t>
            </a:r>
            <a:r>
              <a:rPr lang="en" sz="2400" i="1" dirty="0" err="1"/>
              <a:t>en</a:t>
            </a:r>
            <a:r>
              <a:rPr lang="en" sz="2400" i="1" dirty="0"/>
              <a:t>----------t</a:t>
            </a:r>
            <a:endParaRPr sz="2400" i="1" dirty="0"/>
          </a:p>
          <a:p>
            <a:pPr marL="228600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endParaRPr sz="2400" dirty="0"/>
          </a:p>
          <a:p>
            <a:pPr marL="502920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 dirty="0"/>
              <a:t>Spatial Positioning</a:t>
            </a:r>
            <a:endParaRPr sz="24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fast your brain processes PAA?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5 	seconds?</a:t>
            </a:r>
            <a:endParaRPr sz="2400"/>
          </a:p>
          <a:p>
            <a:pPr marL="45720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1 	second?</a:t>
            </a:r>
            <a:endParaRPr sz="2400"/>
          </a:p>
          <a:p>
            <a:pPr marL="45720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.5 	seconds?</a:t>
            </a:r>
            <a:endParaRPr sz="2400"/>
          </a:p>
          <a:p>
            <a:pPr marL="45720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.05 	seconds?</a:t>
            </a:r>
            <a:endParaRPr sz="2400"/>
          </a:p>
          <a:p>
            <a:pPr marL="45720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2900" y="2341725"/>
            <a:ext cx="2389400" cy="25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/>
        </p:nvSpPr>
        <p:spPr>
          <a:xfrm>
            <a:off x="406075" y="0"/>
            <a:ext cx="3871200" cy="7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rgbClr val="FFFFFF"/>
                </a:solidFill>
              </a:rPr>
              <a:t>Color</a:t>
            </a:r>
            <a:endParaRPr sz="54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properties</a:t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338" y="1125325"/>
            <a:ext cx="508931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Hue: how ripe are my bananas?</a:t>
            </a: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0124"/>
            <a:ext cx="9144000" cy="39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Saturation: same hue, different intensity</a:t>
            </a:r>
            <a:endParaRPr/>
          </a:p>
        </p:txBody>
      </p:sp>
      <p:pic>
        <p:nvPicPr>
          <p:cNvPr id="98" name="Google Shape;98;p20"/>
          <p:cNvPicPr preferRelativeResize="0"/>
          <p:nvPr/>
        </p:nvPicPr>
        <p:blipFill rotWithShape="1">
          <a:blip r:embed="rId3">
            <a:alphaModFix/>
          </a:blip>
          <a:srcRect t="7165"/>
          <a:stretch/>
        </p:blipFill>
        <p:spPr>
          <a:xfrm>
            <a:off x="902970" y="1330530"/>
            <a:ext cx="7617630" cy="36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4566</TotalTime>
  <Words>1125</Words>
  <Application>Microsoft Macintosh PowerPoint</Application>
  <PresentationFormat>On-screen Show (16:9)</PresentationFormat>
  <Paragraphs>149</Paragraphs>
  <Slides>29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Roboto</vt:lpstr>
      <vt:lpstr>Pacifico</vt:lpstr>
      <vt:lpstr>Simple Light</vt:lpstr>
      <vt:lpstr>PowerPoint Presentation</vt:lpstr>
      <vt:lpstr>What we’ll discuss</vt:lpstr>
      <vt:lpstr>What are preattentive attributes?</vt:lpstr>
      <vt:lpstr>4 PAA properties</vt:lpstr>
      <vt:lpstr>How fast your brain processes PAA?</vt:lpstr>
      <vt:lpstr>PowerPoint Presentation</vt:lpstr>
      <vt:lpstr>Color properties</vt:lpstr>
      <vt:lpstr>Hue: how ripe are my bananas?</vt:lpstr>
      <vt:lpstr>Saturation: same hue, different intensity</vt:lpstr>
      <vt:lpstr>Brightness: it’s black &amp; white</vt:lpstr>
      <vt:lpstr>PowerPoint Presentation</vt:lpstr>
      <vt:lpstr>Why does color saturation and brightness matter?</vt:lpstr>
      <vt:lpstr>PowerPoint Presentation</vt:lpstr>
      <vt:lpstr>Using intensity to convey information – 2 colors</vt:lpstr>
      <vt:lpstr>How many 9s?</vt:lpstr>
      <vt:lpstr>Easier?</vt:lpstr>
      <vt:lpstr>How about now?</vt:lpstr>
      <vt:lpstr>Hue, saturation, brightness (lightness)</vt:lpstr>
      <vt:lpstr>PowerPoint Presentation</vt:lpstr>
      <vt:lpstr>PowerPoint Presentation</vt:lpstr>
      <vt:lpstr>Color-blind palette in Tableau</vt:lpstr>
      <vt:lpstr>Takeaways</vt:lpstr>
      <vt:lpstr>Color and working with clients</vt:lpstr>
      <vt:lpstr>Form</vt:lpstr>
      <vt:lpstr>PowerPoint Presentation</vt:lpstr>
      <vt:lpstr>PowerPoint Presentation</vt:lpstr>
      <vt:lpstr>No,   NO,   NO!!!!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sean oslin</cp:lastModifiedBy>
  <cp:revision>13</cp:revision>
  <dcterms:modified xsi:type="dcterms:W3CDTF">2019-10-29T18:50:09Z</dcterms:modified>
</cp:coreProperties>
</file>